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AB1D0-E418-4D96-B872-C4CB1CB25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Oog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1D442F-502A-4C21-B9F6-D876824AC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Werking van de ooglens en pathologie</a:t>
            </a:r>
          </a:p>
        </p:txBody>
      </p:sp>
    </p:spTree>
    <p:extLst>
      <p:ext uri="{BB962C8B-B14F-4D97-AF65-F5344CB8AC3E}">
        <p14:creationId xmlns:p14="http://schemas.microsoft.com/office/powerpoint/2010/main" val="34790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5179D-0001-4FBB-9CF0-E0BF6EB3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Conjunctivitis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E06DDF-92AD-4397-8AEC-6BD17321D0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Ontsteking van het bindvlies.</a:t>
            </a:r>
          </a:p>
          <a:p>
            <a:pPr marL="0" indent="0">
              <a:buNone/>
            </a:pPr>
            <a:r>
              <a:rPr lang="nl-NL" dirty="0"/>
              <a:t>Meestal zal de arts een conjunctivitis behandelen met oogdruppels die vaak een antibiotica bevatten.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doel van de druppels is niet alleen het toedienen van antibiotica, maar tevens het mechanisch reinigen van het ontstoken bindvlies.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Conjunctivitis is besmettelijk. </a:t>
            </a:r>
          </a:p>
        </p:txBody>
      </p:sp>
    </p:spTree>
    <p:extLst>
      <p:ext uri="{BB962C8B-B14F-4D97-AF65-F5344CB8AC3E}">
        <p14:creationId xmlns:p14="http://schemas.microsoft.com/office/powerpoint/2010/main" val="158368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17096-0A67-4938-BCD0-4C450A37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oogonderzoeken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0E7E30-2D2C-4BAB-849D-9700787B04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Oogboldrukmeting</a:t>
            </a:r>
            <a:r>
              <a:rPr lang="nl-NL" sz="2400" dirty="0"/>
              <a:t> wordt gedaan met een </a:t>
            </a:r>
            <a:r>
              <a:rPr lang="nl-NL" sz="2400" dirty="0" err="1"/>
              <a:t>glaucometer</a:t>
            </a:r>
            <a:r>
              <a:rPr lang="nl-NL" sz="2400" dirty="0"/>
              <a:t>. Doel opsporen van glaucoom. </a:t>
            </a:r>
          </a:p>
          <a:p>
            <a:pPr marL="0" indent="0">
              <a:buNone/>
            </a:pPr>
            <a:r>
              <a:rPr lang="nl-NL" sz="2400" b="1" dirty="0"/>
              <a:t>Fundoscopie </a:t>
            </a:r>
            <a:r>
              <a:rPr lang="nl-NL" sz="2400" dirty="0"/>
              <a:t>is onderzoek met een oogspiegel. De arts kan hiermee het netvlies bekijken. Doel is opsporen van oogafwijkingen. Met de oogspiegel kunnen vooral heel mooi de bloedvaten van het netvlies worden bekeken. </a:t>
            </a:r>
          </a:p>
        </p:txBody>
      </p:sp>
    </p:spTree>
    <p:extLst>
      <p:ext uri="{BB962C8B-B14F-4D97-AF65-F5344CB8AC3E}">
        <p14:creationId xmlns:p14="http://schemas.microsoft.com/office/powerpoint/2010/main" val="263614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D1DDA-DC9F-4E6D-AED7-F16915E7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A1BE2E-6130-48D8-90C5-AA4D74A0E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ooglens is een dubbelbolle lens. </a:t>
            </a:r>
          </a:p>
          <a:p>
            <a:pPr marL="0" indent="0">
              <a:buNone/>
            </a:pPr>
            <a:r>
              <a:rPr lang="nl-NL" dirty="0"/>
              <a:t>Een bolle lens heeft de eigenschap dat er door vallende lichtstralen naar elkaar toe gebroken worden. </a:t>
            </a:r>
          </a:p>
          <a:p>
            <a:pPr marL="0" indent="0">
              <a:buNone/>
            </a:pPr>
            <a:r>
              <a:rPr lang="nl-NL" dirty="0"/>
              <a:t>De plaats waar de lichtstralen samenkomen is het </a:t>
            </a:r>
            <a:r>
              <a:rPr lang="nl-NL" b="1" dirty="0"/>
              <a:t>brandpunt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Om een scherp beeld te kunnen zien, moeten de lichtstralen die uit één punt komen, ook op het netvlies precies in één punt samenkomen.</a:t>
            </a:r>
          </a:p>
        </p:txBody>
      </p:sp>
    </p:spTree>
    <p:extLst>
      <p:ext uri="{BB962C8B-B14F-4D97-AF65-F5344CB8AC3E}">
        <p14:creationId xmlns:p14="http://schemas.microsoft.com/office/powerpoint/2010/main" val="9044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052095-6D4E-412C-BDAD-22612DA6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606ADE0-AB1F-4565-8DAA-F9038957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44A9C97-EAC6-46B6-8E54-62F994AE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67" y="2184605"/>
            <a:ext cx="7507465" cy="311559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7F438-9D32-4287-9708-0AC36FEBC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5CC247-6F5C-43D1-8343-FE15EFF30F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6607" y="274040"/>
            <a:ext cx="6933984" cy="1634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Het platter en boller worden van de lens heet accommoderen. </a:t>
            </a:r>
          </a:p>
        </p:txBody>
      </p:sp>
    </p:spTree>
    <p:extLst>
      <p:ext uri="{BB962C8B-B14F-4D97-AF65-F5344CB8AC3E}">
        <p14:creationId xmlns:p14="http://schemas.microsoft.com/office/powerpoint/2010/main" val="96810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45F04-9E23-4EF6-9848-659595F2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45" y="268712"/>
            <a:ext cx="10364451" cy="1596177"/>
          </a:xfrm>
        </p:spPr>
        <p:txBody>
          <a:bodyPr/>
          <a:lstStyle/>
          <a:p>
            <a:r>
              <a:rPr lang="nl-NL" dirty="0"/>
              <a:t>Pathologie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32552-6167-4C93-93AF-D256874C27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7219" y="1864889"/>
            <a:ext cx="10364451" cy="3790121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Presbyopie: ouderdomsverziendheid</a:t>
            </a:r>
          </a:p>
          <a:p>
            <a:pPr marL="0" indent="0">
              <a:buNone/>
            </a:pPr>
            <a:r>
              <a:rPr lang="nl-NL" sz="2400" dirty="0"/>
              <a:t>Hoe jonger een mens is, hoe meer accommodatievermogen hij/zij heeft. </a:t>
            </a:r>
          </a:p>
          <a:p>
            <a:pPr marL="0" indent="0">
              <a:buNone/>
            </a:pPr>
            <a:r>
              <a:rPr lang="nl-NL" sz="2400" dirty="0"/>
              <a:t>Bijna iedereen boven de 45 jaar a 50 jaar heeft een positieve bril (dus met bolle lenzen) nodig die het verlies aan accommodatievermogen compenseert; een leesbril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53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8BFE6-C655-488D-960B-360C37B4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FE049-6C97-4578-8999-EDDEDCC9DF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Myopie: bijziendheid</a:t>
            </a:r>
          </a:p>
          <a:p>
            <a:pPr marL="0" indent="0">
              <a:buNone/>
            </a:pPr>
            <a:r>
              <a:rPr lang="nl-NL" sz="2400" dirty="0"/>
              <a:t>De ooglens is te bol. Een </a:t>
            </a:r>
            <a:r>
              <a:rPr lang="nl-NL" sz="2400" dirty="0" err="1"/>
              <a:t>myoop</a:t>
            </a:r>
            <a:r>
              <a:rPr lang="nl-NL" sz="2400" dirty="0"/>
              <a:t> mens kan uitstekend dichtbij zien. Om veraf te kunnen zien is er een bril nodig met holle lenzen. </a:t>
            </a:r>
          </a:p>
          <a:p>
            <a:pPr marL="0" indent="0">
              <a:buNone/>
            </a:pPr>
            <a:r>
              <a:rPr lang="nl-NL" sz="2400" dirty="0"/>
              <a:t>We noemen dit een bril met negatieve lenzen. </a:t>
            </a:r>
          </a:p>
        </p:txBody>
      </p:sp>
    </p:spTree>
    <p:extLst>
      <p:ext uri="{BB962C8B-B14F-4D97-AF65-F5344CB8AC3E}">
        <p14:creationId xmlns:p14="http://schemas.microsoft.com/office/powerpoint/2010/main" val="284458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7CD9B-9ED1-46CB-8C99-4938279B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1F92B-8961-4721-ACA7-B82AE1A57A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Hypermetropie: verziendheid</a:t>
            </a:r>
          </a:p>
          <a:p>
            <a:pPr marL="0" indent="0">
              <a:buNone/>
            </a:pPr>
            <a:r>
              <a:rPr lang="nl-NL" sz="2400" dirty="0"/>
              <a:t>De ooglens is te plat, niet sterk genoeg. Een hypermetroop mens heeft een bril nodig met bolle lenzen (positieve glazen), evenals een </a:t>
            </a:r>
            <a:r>
              <a:rPr lang="nl-NL" sz="2400" dirty="0" err="1"/>
              <a:t>presbyoop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Verschil: een hypermetroop heeft de bril de gehele dag op, en een </a:t>
            </a:r>
            <a:r>
              <a:rPr lang="nl-NL" sz="2400" dirty="0" err="1"/>
              <a:t>presbyoop</a:t>
            </a:r>
            <a:r>
              <a:rPr lang="nl-NL" sz="2400" dirty="0"/>
              <a:t> alleen bij lezen. </a:t>
            </a:r>
          </a:p>
        </p:txBody>
      </p:sp>
    </p:spTree>
    <p:extLst>
      <p:ext uri="{BB962C8B-B14F-4D97-AF65-F5344CB8AC3E}">
        <p14:creationId xmlns:p14="http://schemas.microsoft.com/office/powerpoint/2010/main" val="244362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4B4C0-A85C-4C89-A27E-1F192A8B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8015" y="419415"/>
            <a:ext cx="10364451" cy="1596177"/>
          </a:xfrm>
        </p:spPr>
        <p:txBody>
          <a:bodyPr/>
          <a:lstStyle/>
          <a:p>
            <a:r>
              <a:rPr lang="nl-NL" dirty="0"/>
              <a:t>Rode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EC37F-9299-40D6-8C45-7B399F3C53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Drie onschuldige aandoeningen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Strontje (</a:t>
            </a:r>
            <a:r>
              <a:rPr lang="nl-NL" dirty="0" err="1"/>
              <a:t>hordeolum</a:t>
            </a:r>
            <a:r>
              <a:rPr lang="nl-NL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Las-ogen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Corpus </a:t>
            </a:r>
            <a:r>
              <a:rPr lang="nl-NL" dirty="0" err="1"/>
              <a:t>alienum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D95D97-28DC-4A10-A13C-D9470278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19" y="2623481"/>
            <a:ext cx="3208062" cy="21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2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C150-33B1-4922-9EF3-2D91B68A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rode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E69206-A244-4476-A60A-11FD4D80D5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3 zeer ernstige oogziekten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Glaucoom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Keratitis of hoornvliesontsteking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Iridocyclitis of ontsteking van iris en corpus </a:t>
            </a:r>
            <a:r>
              <a:rPr lang="nl-NL" dirty="0" err="1"/>
              <a:t>ciliare</a:t>
            </a:r>
            <a:r>
              <a:rPr lang="nl-NL" dirty="0"/>
              <a:t> (straallichaam)</a:t>
            </a:r>
          </a:p>
        </p:txBody>
      </p:sp>
    </p:spTree>
    <p:extLst>
      <p:ext uri="{BB962C8B-B14F-4D97-AF65-F5344CB8AC3E}">
        <p14:creationId xmlns:p14="http://schemas.microsoft.com/office/powerpoint/2010/main" val="146968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74956-03B2-4BAB-A7DF-E85B6D34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cataract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920CCE-AA6F-4126-B7DF-9C844C8011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Is lensvertroebeling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meeste mensen boven de zestig jaar hebben in meer of mindere mate cataract. </a:t>
            </a:r>
          </a:p>
          <a:p>
            <a:pPr marL="0" indent="0">
              <a:buNone/>
            </a:pPr>
            <a:r>
              <a:rPr lang="nl-NL" dirty="0"/>
              <a:t>Kenmerken:</a:t>
            </a:r>
          </a:p>
          <a:p>
            <a:pPr marL="0" indent="0">
              <a:buNone/>
            </a:pPr>
            <a:r>
              <a:rPr lang="nl-NL" dirty="0"/>
              <a:t>Wazig zien, Geen pijn of roodheid, lensvertroebelingen</a:t>
            </a:r>
          </a:p>
        </p:txBody>
      </p:sp>
    </p:spTree>
    <p:extLst>
      <p:ext uri="{BB962C8B-B14F-4D97-AF65-F5344CB8AC3E}">
        <p14:creationId xmlns:p14="http://schemas.microsoft.com/office/powerpoint/2010/main" val="2341082546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376</Words>
  <Application>Microsoft Office PowerPoint</Application>
  <PresentationFormat>Breedbeeld</PresentationFormat>
  <Paragraphs>44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Druppel</vt:lpstr>
      <vt:lpstr>Het Oog</vt:lpstr>
      <vt:lpstr>PowerPoint-presentatie</vt:lpstr>
      <vt:lpstr>PowerPoint-presentatie</vt:lpstr>
      <vt:lpstr>Pathologie</vt:lpstr>
      <vt:lpstr>PowerPoint-presentatie</vt:lpstr>
      <vt:lpstr>PowerPoint-presentatie</vt:lpstr>
      <vt:lpstr>Rode oog</vt:lpstr>
      <vt:lpstr>Vervolg rode oog</vt:lpstr>
      <vt:lpstr>cataract</vt:lpstr>
      <vt:lpstr>Conjunctivitis</vt:lpstr>
      <vt:lpstr>oogonderzoeken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Oog</dc:title>
  <dc:creator>Annelies de Groot</dc:creator>
  <cp:lastModifiedBy>Annelies de Groot</cp:lastModifiedBy>
  <cp:revision>4</cp:revision>
  <dcterms:created xsi:type="dcterms:W3CDTF">2019-03-03T18:17:10Z</dcterms:created>
  <dcterms:modified xsi:type="dcterms:W3CDTF">2019-03-03T18:43:31Z</dcterms:modified>
</cp:coreProperties>
</file>